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511" r:id="rId2"/>
    <p:sldId id="463" r:id="rId3"/>
    <p:sldId id="512" r:id="rId4"/>
    <p:sldId id="513" r:id="rId5"/>
    <p:sldId id="514" r:id="rId6"/>
    <p:sldId id="515" r:id="rId7"/>
    <p:sldId id="516" r:id="rId8"/>
    <p:sldId id="494" r:id="rId9"/>
    <p:sldId id="503" r:id="rId10"/>
    <p:sldId id="522" r:id="rId11"/>
    <p:sldId id="520" r:id="rId12"/>
    <p:sldId id="523" r:id="rId13"/>
    <p:sldId id="521" r:id="rId14"/>
    <p:sldId id="504" r:id="rId15"/>
    <p:sldId id="524" r:id="rId16"/>
    <p:sldId id="525" r:id="rId17"/>
    <p:sldId id="526" r:id="rId18"/>
    <p:sldId id="527"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17</a:t>
            </a:fld>
            <a:endParaRPr lang="en-US"/>
          </a:p>
        </p:txBody>
      </p:sp>
    </p:spTree>
    <p:extLst>
      <p:ext uri="{BB962C8B-B14F-4D97-AF65-F5344CB8AC3E}">
        <p14:creationId xmlns:p14="http://schemas.microsoft.com/office/powerpoint/2010/main" val="254917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7781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2/CSS%20Inline/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github.com/soyuztechnologies/Nvidia_Ui5_Fiori_Feb1/blob/master/Day%202/CSS%20Inline/images/bgimage.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CSS%20Internal/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2/CSS%20External/css/mystyle.css" TargetMode="External"/><Relationship Id="rId4" Type="http://schemas.openxmlformats.org/officeDocument/2006/relationships/hyperlink" Target="https://github.com/soyuztechnologies/Nvidia_Ui5_Fiori_Feb1/blob/master/Day%202/CSS%20External/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JS%20Basics.tx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1.tiff"/><Relationship Id="rId5" Type="http://schemas.openxmlformats.org/officeDocument/2006/relationships/image" Target="../media/image30.tiff"/><Relationship Id="rId10" Type="http://schemas.openxmlformats.org/officeDocument/2006/relationships/image" Target="../media/image2.png"/><Relationship Id="rId4" Type="http://schemas.openxmlformats.org/officeDocument/2006/relationships/image" Target="../media/image29.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4.jpg"/><Relationship Id="rId7" Type="http://schemas.openxmlformats.org/officeDocument/2006/relationships/image" Target="../media/image3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www.w3schools.com/html/html_media.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2/MultiMedia%20Tag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2/Table%20in%20HTML/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2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262158" cy="1754326"/>
          </a:xfrm>
          <a:prstGeom prst="rect">
            <a:avLst/>
          </a:prstGeom>
          <a:noFill/>
        </p:spPr>
        <p:txBody>
          <a:bodyPr wrap="square" rtlCol="0">
            <a:spAutoFit/>
          </a:bodyPr>
          <a:lstStyle/>
          <a:p>
            <a:r>
              <a:rPr lang="en-US" dirty="0"/>
              <a:t>Now we will understand how to apply CSS to html elements using the Inline method.</a:t>
            </a:r>
          </a:p>
          <a:p>
            <a:endParaRPr lang="en-US" dirty="0"/>
          </a:p>
          <a:p>
            <a:r>
              <a:rPr lang="en-US" dirty="0"/>
              <a:t>Exercise Code:</a:t>
            </a:r>
          </a:p>
          <a:p>
            <a:pPr marL="285750" indent="-285750">
              <a:buFontTx/>
              <a:buChar char="-"/>
            </a:pPr>
            <a:r>
              <a:rPr lang="en-US" dirty="0">
                <a:hlinkClick r:id="rId3"/>
              </a:rPr>
              <a:t>index.html</a:t>
            </a:r>
            <a:endParaRPr lang="en-US" dirty="0"/>
          </a:p>
          <a:p>
            <a:pPr marL="285750" indent="-285750">
              <a:buFontTx/>
              <a:buChar char="-"/>
            </a:pPr>
            <a:r>
              <a:rPr lang="en-US" dirty="0">
                <a:hlinkClick r:id="rId4"/>
              </a:rPr>
              <a:t>Bgimage.jpeg</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122" name="Picture 2">
            <a:extLst>
              <a:ext uri="{FF2B5EF4-FFF2-40B4-BE49-F238E27FC236}">
                <a16:creationId xmlns:a16="http://schemas.microsoft.com/office/drawing/2014/main" id="{00123427-3320-4DA6-84BB-0039B18BF2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298" y="1649896"/>
            <a:ext cx="5570480" cy="4191208"/>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562815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06002"/>
            <a:ext cx="6998018"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lang="en-US" altLang="en-US" b="0" dirty="0">
              <a:latin typeface="Calibri (body)"/>
            </a:endParaRPr>
          </a:p>
          <a:p>
            <a:pPr algn="just"/>
            <a:endParaRPr lang="en-US" dirty="0">
              <a:latin typeface="Calibri (body)"/>
            </a:endParaRPr>
          </a:p>
          <a:p>
            <a:pPr algn="just"/>
            <a:r>
              <a:rPr lang="en-US" dirty="0">
                <a:latin typeface="Calibri (body)"/>
              </a:rPr>
              <a:t>Syntax to Apply CSS in Internal mode</a:t>
            </a:r>
          </a:p>
          <a:p>
            <a:pPr lvl="2"/>
            <a:r>
              <a:rPr lang="en-US" dirty="0">
                <a:latin typeface="Calibri (body)"/>
              </a:rPr>
              <a:t>&lt;style&gt;</a:t>
            </a:r>
          </a:p>
          <a:p>
            <a:pPr lvl="2"/>
            <a:endParaRPr lang="en-US" dirty="0">
              <a:latin typeface="Calibri (body)"/>
            </a:endParaRPr>
          </a:p>
          <a:p>
            <a:pPr lvl="3"/>
            <a:r>
              <a:rPr lang="en-US" dirty="0">
                <a:latin typeface="Calibri (body)"/>
              </a:rPr>
              <a:t>    selector {</a:t>
            </a:r>
          </a:p>
          <a:p>
            <a:pPr lvl="3"/>
            <a:r>
              <a:rPr lang="en-US" dirty="0">
                <a:latin typeface="Calibri (body)"/>
              </a:rPr>
              <a:t>	propertyname: value;</a:t>
            </a:r>
          </a:p>
          <a:p>
            <a:pPr lvl="3"/>
            <a:r>
              <a:rPr lang="en-US" dirty="0">
                <a:latin typeface="Calibri (body)"/>
              </a:rPr>
              <a:t>	propname: value;</a:t>
            </a:r>
          </a:p>
          <a:p>
            <a:pPr lvl="3"/>
            <a:r>
              <a:rPr lang="en-US" dirty="0">
                <a:latin typeface="Calibri (body)"/>
              </a:rPr>
              <a:t>    }</a:t>
            </a:r>
          </a:p>
          <a:p>
            <a:pPr lvl="2"/>
            <a:endParaRPr lang="en-US" dirty="0">
              <a:latin typeface="Calibri (body)"/>
            </a:endParaRPr>
          </a:p>
          <a:p>
            <a:pPr lvl="2"/>
            <a:r>
              <a:rPr lang="en-US" dirty="0">
                <a:latin typeface="Calibri (body)"/>
              </a:rPr>
              <a:t>&lt;/style&gt;</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10175" y="972732"/>
            <a:ext cx="4028852" cy="4610307"/>
          </a:xfrm>
          <a:prstGeom prst="rect">
            <a:avLst/>
          </a:prstGeom>
        </p:spPr>
      </p:pic>
      <p:sp>
        <p:nvSpPr>
          <p:cNvPr id="11" name="Footer Placeholder 45">
            <a:extLst>
              <a:ext uri="{FF2B5EF4-FFF2-40B4-BE49-F238E27FC236}">
                <a16:creationId xmlns:a16="http://schemas.microsoft.com/office/drawing/2014/main" id="{8DE592F4-E61B-4CCE-BE8E-D6653D47775E}"/>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645922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bile application development. programming languages. css, html, it, ui. male programmer cartoon character developing website, coding. Free Vector">
            <a:extLst>
              <a:ext uri="{FF2B5EF4-FFF2-40B4-BE49-F238E27FC236}">
                <a16:creationId xmlns:a16="http://schemas.microsoft.com/office/drawing/2014/main" id="{1C05C613-3D6D-4795-8FFC-9D63594B1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3769" y="1271145"/>
            <a:ext cx="3876909" cy="3876909"/>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Internal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824836" cy="1754326"/>
          </a:xfrm>
          <a:prstGeom prst="rect">
            <a:avLst/>
          </a:prstGeom>
          <a:noFill/>
        </p:spPr>
        <p:txBody>
          <a:bodyPr wrap="square" rtlCol="0">
            <a:spAutoFit/>
          </a:bodyPr>
          <a:lstStyle/>
          <a:p>
            <a:r>
              <a:rPr lang="en-US" dirty="0"/>
              <a:t>Now we will understand how to apply the CSS internally in the HTML file.</a:t>
            </a:r>
          </a:p>
          <a:p>
            <a:r>
              <a:rPr lang="en-US" dirty="0"/>
              <a:t>For that we will use the &lt;style&gt; tag in the &lt;head&gt; tag in the HTML.</a:t>
            </a:r>
          </a:p>
          <a:p>
            <a:endParaRPr lang="en-US" dirty="0"/>
          </a:p>
          <a:p>
            <a:r>
              <a:rPr lang="en-US" dirty="0"/>
              <a:t>Exercise Code/Resource: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5172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5">
            <a:extLst>
              <a:ext uri="{FF2B5EF4-FFF2-40B4-BE49-F238E27FC236}">
                <a16:creationId xmlns:a16="http://schemas.microsoft.com/office/drawing/2014/main" id="{5B32A623-F2DA-4118-9345-9012F6AE195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4431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7316539" y="3000569"/>
            <a:ext cx="4441452" cy="2762372"/>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224312" y="3066859"/>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2807616" y="3000569"/>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3193514" y="3717149"/>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3201740" y="444619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2873024" y="5142408"/>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sp>
        <p:nvSpPr>
          <p:cNvPr id="37" name="Footer Placeholder 45">
            <a:extLst>
              <a:ext uri="{FF2B5EF4-FFF2-40B4-BE49-F238E27FC236}">
                <a16:creationId xmlns:a16="http://schemas.microsoft.com/office/drawing/2014/main" id="{A98A240D-D182-4E97-ADFD-42DB7F1C386B}"/>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63190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b developers courses. computer programming, web design, script and coding study. computer science student learning interface structure components. Free Vector">
            <a:extLst>
              <a:ext uri="{FF2B5EF4-FFF2-40B4-BE49-F238E27FC236}">
                <a16:creationId xmlns:a16="http://schemas.microsoft.com/office/drawing/2014/main" id="{86802D00-6E71-4AFE-BD59-542547B71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391" y="2201767"/>
            <a:ext cx="4217090" cy="421709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7987714" cy="2585323"/>
          </a:xfrm>
          <a:prstGeom prst="rect">
            <a:avLst/>
          </a:prstGeom>
          <a:noFill/>
        </p:spPr>
        <p:txBody>
          <a:bodyPr wrap="square" rtlCol="0">
            <a:spAutoFit/>
          </a:bodyPr>
          <a:lstStyle/>
          <a:p>
            <a:r>
              <a:rPr lang="en-US" dirty="0"/>
              <a:t>Now we will understand how to apply the CSS to the HTML file form an external file.</a:t>
            </a:r>
          </a:p>
          <a:p>
            <a:endParaRPr lang="en-US" dirty="0"/>
          </a:p>
          <a:p>
            <a:r>
              <a:rPr lang="en-US" dirty="0"/>
              <a:t>For this we will create a new folder named </a:t>
            </a:r>
            <a:r>
              <a:rPr lang="en-US" b="1" dirty="0"/>
              <a:t>style </a:t>
            </a:r>
            <a:r>
              <a:rPr lang="en-US" dirty="0"/>
              <a:t>in the working directory and in that folder, we will create a file named </a:t>
            </a:r>
            <a:r>
              <a:rPr lang="en-US" b="1" dirty="0"/>
              <a:t>lifesaver.css</a:t>
            </a:r>
          </a:p>
          <a:p>
            <a:endParaRPr lang="en-US" b="1" dirty="0"/>
          </a:p>
          <a:p>
            <a:r>
              <a:rPr lang="en-US" dirty="0"/>
              <a:t>Exercise Code/Resource:</a:t>
            </a:r>
          </a:p>
          <a:p>
            <a:pPr marL="285750" indent="-285750">
              <a:buFontTx/>
              <a:buChar char="-"/>
            </a:pPr>
            <a:r>
              <a:rPr lang="en-US" dirty="0">
                <a:hlinkClick r:id="rId4"/>
              </a:rPr>
              <a:t>index.html</a:t>
            </a:r>
            <a:endParaRPr lang="en-US" dirty="0"/>
          </a:p>
          <a:p>
            <a:pPr marL="285750" indent="-285750">
              <a:buFontTx/>
              <a:buChar char="-"/>
            </a:pPr>
            <a:r>
              <a:rPr lang="en-US" dirty="0"/>
              <a:t>css(folder)</a:t>
            </a:r>
          </a:p>
          <a:p>
            <a:pPr marL="742950" lvl="1"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2B7A163-B3D0-4A2D-891A-308864FDB074}"/>
              </a:ext>
            </a:extLst>
          </p:cNvPr>
          <p:cNvGrpSpPr/>
          <p:nvPr/>
        </p:nvGrpSpPr>
        <p:grpSpPr>
          <a:xfrm>
            <a:off x="3188633" y="1961138"/>
            <a:ext cx="1315622" cy="1126275"/>
            <a:chOff x="9801225" y="6884988"/>
            <a:chExt cx="2376488" cy="1822450"/>
          </a:xfrm>
          <a:solidFill>
            <a:schemeClr val="accent2"/>
          </a:solidFill>
        </p:grpSpPr>
        <p:sp>
          <p:nvSpPr>
            <p:cNvPr id="7" name="Freeform 24">
              <a:extLst>
                <a:ext uri="{FF2B5EF4-FFF2-40B4-BE49-F238E27FC236}">
                  <a16:creationId xmlns:a16="http://schemas.microsoft.com/office/drawing/2014/main" id="{526A98CB-680D-4B43-AB1E-8BC552719409}"/>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 name="Freeform 25">
              <a:extLst>
                <a:ext uri="{FF2B5EF4-FFF2-40B4-BE49-F238E27FC236}">
                  <a16:creationId xmlns:a16="http://schemas.microsoft.com/office/drawing/2014/main" id="{06E8E380-B482-4831-BB8F-B298D821DA4A}"/>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 name="Freeform 26">
              <a:extLst>
                <a:ext uri="{FF2B5EF4-FFF2-40B4-BE49-F238E27FC236}">
                  <a16:creationId xmlns:a16="http://schemas.microsoft.com/office/drawing/2014/main" id="{F82FC16A-16FA-49F3-83DC-D7DCB3EB1117}"/>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6413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8EBD8F-6835-493D-AD00-69843001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91" y="1302026"/>
            <a:ext cx="4026486" cy="40264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103132"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rPr>
              <a:t>JavaScript is the programming language of the Web.</a:t>
            </a:r>
          </a:p>
          <a:p>
            <a:pPr marL="285750" indent="-285750" algn="just">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lgn="just">
              <a:buFont typeface="Wingdings" panose="05000000000000000000" pitchFamily="2" charset="2"/>
              <a:buChar char="Ø"/>
            </a:pPr>
            <a:r>
              <a:rPr lang="en-US" dirty="0"/>
              <a:t>It is an </a:t>
            </a:r>
            <a:r>
              <a:rPr lang="en-US" b="1" i="1" dirty="0"/>
              <a:t>asynchronous non-blocking IO language.</a:t>
            </a:r>
          </a:p>
          <a:p>
            <a:pPr marL="285750" indent="-285750" algn="just">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lgn="just">
              <a:buFont typeface="Wingdings" panose="05000000000000000000" pitchFamily="2" charset="2"/>
              <a:buChar char="Ø"/>
            </a:pPr>
            <a:r>
              <a:rPr lang="en-US" b="0" i="0" dirty="0">
                <a:solidFill>
                  <a:srgbClr val="202124"/>
                </a:solidFill>
                <a:effectLst/>
              </a:rPr>
              <a:t>Client-side JS – When code runs on Browser.</a:t>
            </a:r>
          </a:p>
          <a:p>
            <a:pPr marL="742950" lvl="1" indent="-285750" algn="just">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lgn="just">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a:extLst>
              <a:ext uri="{FF2B5EF4-FFF2-40B4-BE49-F238E27FC236}">
                <a16:creationId xmlns:a16="http://schemas.microsoft.com/office/drawing/2014/main" id="{B21D5F03-9F9B-40FF-B3C8-0F2CE8D03B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2847" y="470102"/>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E842396-BC94-493A-A25E-2911DA63A1B1}"/>
              </a:ext>
            </a:extLst>
          </p:cNvPr>
          <p:cNvSpPr txBox="1"/>
          <p:nvPr/>
        </p:nvSpPr>
        <p:spPr>
          <a:xfrm>
            <a:off x="261764" y="4610646"/>
            <a:ext cx="5145123" cy="1754326"/>
          </a:xfrm>
          <a:prstGeom prst="rect">
            <a:avLst/>
          </a:prstGeom>
          <a:noFill/>
        </p:spPr>
        <p:txBody>
          <a:bodyPr wrap="square">
            <a:spAutoFit/>
          </a:bodyPr>
          <a:lstStyle/>
          <a:p>
            <a:pPr algn="l"/>
            <a:r>
              <a:rPr lang="en-US" b="1" i="0" dirty="0">
                <a:solidFill>
                  <a:srgbClr val="000000"/>
                </a:solidFill>
                <a:effectLst/>
              </a:rPr>
              <a:t>Why Study JavaScript?</a:t>
            </a:r>
          </a:p>
          <a:p>
            <a:pPr algn="l"/>
            <a:r>
              <a:rPr lang="en-US" b="0" i="0" dirty="0">
                <a:solidFill>
                  <a:srgbClr val="000000"/>
                </a:solidFill>
                <a:effectLst/>
              </a:rPr>
              <a:t>JavaScript is one of the </a:t>
            </a:r>
            <a:r>
              <a:rPr lang="en-US" b="1" i="0" dirty="0">
                <a:solidFill>
                  <a:srgbClr val="000000"/>
                </a:solidFill>
                <a:effectLst/>
              </a:rPr>
              <a:t>3 languages</a:t>
            </a:r>
            <a:r>
              <a:rPr lang="en-US" b="0" i="0" dirty="0">
                <a:solidFill>
                  <a:srgbClr val="000000"/>
                </a:solidFill>
                <a:effectLst/>
              </a:rPr>
              <a:t> all web developers </a:t>
            </a:r>
            <a:r>
              <a:rPr lang="en-US" b="1" i="0" dirty="0">
                <a:solidFill>
                  <a:srgbClr val="000000"/>
                </a:solidFill>
                <a:effectLst/>
              </a:rPr>
              <a:t>must</a:t>
            </a:r>
            <a:r>
              <a:rPr lang="en-US" b="0" i="0" dirty="0">
                <a:solidFill>
                  <a:srgbClr val="000000"/>
                </a:solidFill>
                <a:effectLst/>
              </a:rPr>
              <a:t> learn:</a:t>
            </a:r>
          </a:p>
          <a:p>
            <a:pPr algn="l"/>
            <a:r>
              <a:rPr lang="en-US" b="0" i="0" dirty="0">
                <a:solidFill>
                  <a:srgbClr val="000000"/>
                </a:solidFill>
                <a:effectLst/>
              </a:rPr>
              <a:t>   1. </a:t>
            </a:r>
            <a:r>
              <a:rPr lang="en-US" b="1" i="0" dirty="0">
                <a:solidFill>
                  <a:srgbClr val="000000"/>
                </a:solidFill>
                <a:effectLst/>
              </a:rPr>
              <a:t>HTML</a:t>
            </a:r>
            <a:r>
              <a:rPr lang="en-US" b="0" i="0" dirty="0">
                <a:solidFill>
                  <a:srgbClr val="000000"/>
                </a:solidFill>
                <a:effectLst/>
              </a:rPr>
              <a:t> to define the content of web pages</a:t>
            </a:r>
          </a:p>
          <a:p>
            <a:pPr algn="l"/>
            <a:r>
              <a:rPr lang="en-US" b="0" i="0" dirty="0">
                <a:solidFill>
                  <a:srgbClr val="000000"/>
                </a:solidFill>
                <a:effectLst/>
              </a:rPr>
              <a:t>   2. </a:t>
            </a:r>
            <a:r>
              <a:rPr lang="en-US" b="1" i="0" dirty="0">
                <a:solidFill>
                  <a:srgbClr val="000000"/>
                </a:solidFill>
                <a:effectLst/>
              </a:rPr>
              <a:t>CSS</a:t>
            </a:r>
            <a:r>
              <a:rPr lang="en-US" b="0" i="0" dirty="0">
                <a:solidFill>
                  <a:srgbClr val="000000"/>
                </a:solidFill>
                <a:effectLst/>
              </a:rPr>
              <a:t> to specify the layout of web pages</a:t>
            </a:r>
          </a:p>
          <a:p>
            <a:pPr algn="l"/>
            <a:r>
              <a:rPr lang="en-US" b="0" i="0" dirty="0">
                <a:solidFill>
                  <a:srgbClr val="000000"/>
                </a:solidFill>
                <a:effectLst/>
              </a:rPr>
              <a:t>   3. </a:t>
            </a:r>
            <a:r>
              <a:rPr lang="en-US" b="1" i="0" dirty="0">
                <a:solidFill>
                  <a:srgbClr val="000000"/>
                </a:solidFill>
                <a:effectLst/>
              </a:rPr>
              <a:t>JavaScript</a:t>
            </a:r>
            <a:r>
              <a:rPr lang="en-US" b="0" i="0" dirty="0">
                <a:solidFill>
                  <a:srgbClr val="000000"/>
                </a:solidFill>
                <a:effectLst/>
              </a:rPr>
              <a:t> to program the behavior of web pages</a:t>
            </a:r>
          </a:p>
        </p:txBody>
      </p:sp>
      <p:sp>
        <p:nvSpPr>
          <p:cNvPr id="5" name="Thought Bubble: Cloud 4">
            <a:extLst>
              <a:ext uri="{FF2B5EF4-FFF2-40B4-BE49-F238E27FC236}">
                <a16:creationId xmlns:a16="http://schemas.microsoft.com/office/drawing/2014/main" id="{58821943-C9FE-4B99-AE7F-BA87AF235616}"/>
              </a:ext>
            </a:extLst>
          </p:cNvPr>
          <p:cNvSpPr/>
          <p:nvPr/>
        </p:nvSpPr>
        <p:spPr>
          <a:xfrm>
            <a:off x="2341527" y="3717235"/>
            <a:ext cx="1182756" cy="8934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 name="Straight Connector 10">
            <a:extLst>
              <a:ext uri="{FF2B5EF4-FFF2-40B4-BE49-F238E27FC236}">
                <a16:creationId xmlns:a16="http://schemas.microsoft.com/office/drawing/2014/main" id="{C086FB99-7A98-4FDC-A287-31BE8D4C299C}"/>
              </a:ext>
            </a:extLst>
          </p:cNvPr>
          <p:cNvCxnSpPr/>
          <p:nvPr/>
        </p:nvCxnSpPr>
        <p:spPr>
          <a:xfrm>
            <a:off x="5665304" y="4046364"/>
            <a:ext cx="0" cy="25642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C36C2F-9465-467D-92E9-050C7109E5E6}"/>
              </a:ext>
            </a:extLst>
          </p:cNvPr>
          <p:cNvSpPr txBox="1"/>
          <p:nvPr/>
        </p:nvSpPr>
        <p:spPr>
          <a:xfrm>
            <a:off x="5832580" y="4750335"/>
            <a:ext cx="6097656" cy="1753557"/>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rPr>
              <a:t>We can show output to the user</a:t>
            </a:r>
          </a:p>
          <a:p>
            <a:pPr marL="285750" indent="-285750" defTabSz="914126">
              <a:buFontTx/>
              <a:buChar char="-"/>
            </a:pPr>
            <a:r>
              <a:rPr lang="en-US" sz="1799" dirty="0">
                <a:solidFill>
                  <a:prstClr val="black"/>
                </a:solidFill>
                <a:latin typeface="Calibri"/>
              </a:rPr>
              <a:t>Change the CSS at runtime</a:t>
            </a:r>
          </a:p>
          <a:p>
            <a:pPr marL="285750" indent="-285750" defTabSz="914126">
              <a:buFontTx/>
              <a:buChar char="-"/>
            </a:pPr>
            <a:r>
              <a:rPr lang="en-US" sz="1799" dirty="0">
                <a:solidFill>
                  <a:prstClr val="black"/>
                </a:solidFill>
                <a:latin typeface="Calibri"/>
              </a:rPr>
              <a:t>Validate the data</a:t>
            </a:r>
          </a:p>
          <a:p>
            <a:pPr marL="285750" indent="-285750" defTabSz="914126">
              <a:buFontTx/>
              <a:buChar char="-"/>
            </a:pPr>
            <a:r>
              <a:rPr lang="en-US" sz="1799" dirty="0">
                <a:solidFill>
                  <a:prstClr val="black"/>
                </a:solidFill>
                <a:latin typeface="Calibri"/>
              </a:rPr>
              <a:t>Manipulate the DOM</a:t>
            </a:r>
          </a:p>
          <a:p>
            <a:pPr marL="285750" indent="-285750" defTabSz="914126">
              <a:buFontTx/>
              <a:buChar char="-"/>
            </a:pPr>
            <a:r>
              <a:rPr lang="en-US" sz="1799" dirty="0">
                <a:solidFill>
                  <a:prstClr val="black"/>
                </a:solidFill>
                <a:latin typeface="Calibri"/>
              </a:rPr>
              <a:t>Send server requests</a:t>
            </a:r>
          </a:p>
          <a:p>
            <a:pPr marL="285750" indent="-285750" defTabSz="914126">
              <a:buFontTx/>
              <a:buChar char="-"/>
            </a:pPr>
            <a:r>
              <a:rPr lang="en-US" sz="1799" dirty="0">
                <a:solidFill>
                  <a:prstClr val="black"/>
                </a:solidFill>
                <a:latin typeface="Calibri"/>
              </a:rPr>
              <a:t>Dynamically change and add Element on the screen</a:t>
            </a:r>
          </a:p>
        </p:txBody>
      </p:sp>
      <p:sp>
        <p:nvSpPr>
          <p:cNvPr id="13" name="TextBox 12">
            <a:extLst>
              <a:ext uri="{FF2B5EF4-FFF2-40B4-BE49-F238E27FC236}">
                <a16:creationId xmlns:a16="http://schemas.microsoft.com/office/drawing/2014/main" id="{A05A4799-9A05-4EE6-9B86-C66064B1833C}"/>
              </a:ext>
            </a:extLst>
          </p:cNvPr>
          <p:cNvSpPr txBox="1"/>
          <p:nvPr/>
        </p:nvSpPr>
        <p:spPr>
          <a:xfrm>
            <a:off x="5953539" y="4304201"/>
            <a:ext cx="2673626" cy="369332"/>
          </a:xfrm>
          <a:prstGeom prst="rect">
            <a:avLst/>
          </a:prstGeom>
          <a:noFill/>
        </p:spPr>
        <p:txBody>
          <a:bodyPr wrap="square" rtlCol="0">
            <a:spAutoFit/>
          </a:bodyPr>
          <a:lstStyle/>
          <a:p>
            <a:r>
              <a:rPr lang="en-US" b="1" dirty="0"/>
              <a:t>What we can do with JS?</a:t>
            </a:r>
          </a:p>
        </p:txBody>
      </p:sp>
    </p:spTree>
    <p:extLst>
      <p:ext uri="{BB962C8B-B14F-4D97-AF65-F5344CB8AC3E}">
        <p14:creationId xmlns:p14="http://schemas.microsoft.com/office/powerpoint/2010/main" val="89493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Variables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212462" cy="5035353"/>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In a programming language, variables are used to store data values.</a:t>
            </a:r>
          </a:p>
          <a:p>
            <a:pPr marL="285750" indent="-285750">
              <a:lnSpc>
                <a:spcPct val="150000"/>
              </a:lnSpc>
              <a:buFont typeface="Wingdings" panose="05000000000000000000" pitchFamily="2" charset="2"/>
              <a:buChar char="§"/>
            </a:pPr>
            <a:r>
              <a:rPr lang="en-US" dirty="0"/>
              <a:t>JavaScript uses the keywords var, let and const to declare variables.</a:t>
            </a:r>
          </a:p>
          <a:p>
            <a:pPr marL="285750" indent="-285750">
              <a:lnSpc>
                <a:spcPct val="150000"/>
              </a:lnSpc>
              <a:buFont typeface="Wingdings" panose="05000000000000000000" pitchFamily="2" charset="2"/>
              <a:buChar char="§"/>
            </a:pPr>
            <a:r>
              <a:rPr lang="en-US" dirty="0"/>
              <a:t>An equal sign is used to assign values to variables.</a:t>
            </a:r>
          </a:p>
          <a:p>
            <a:pPr marL="285750" indent="-285750">
              <a:lnSpc>
                <a:spcPct val="150000"/>
              </a:lnSpc>
              <a:buFont typeface="Wingdings" panose="05000000000000000000" pitchFamily="2" charset="2"/>
              <a:buChar char="§"/>
            </a:pPr>
            <a:r>
              <a:rPr lang="en-US" i="0" dirty="0">
                <a:effectLst/>
                <a:latin typeface="Calibri (body)"/>
              </a:rPr>
              <a:t>JavaScript variables are case sensitive.</a:t>
            </a:r>
            <a:endParaRPr lang="en-US" dirty="0"/>
          </a:p>
          <a:p>
            <a:pPr marL="285750" indent="-285750">
              <a:lnSpc>
                <a:spcPct val="150000"/>
              </a:lnSpc>
              <a:buFont typeface="Wingdings" panose="05000000000000000000" pitchFamily="2" charset="2"/>
              <a:buChar char="§"/>
            </a:pPr>
            <a:r>
              <a:rPr lang="en-US" dirty="0"/>
              <a:t>Example: -</a:t>
            </a:r>
          </a:p>
          <a:p>
            <a:pPr>
              <a:lnSpc>
                <a:spcPct val="150000"/>
              </a:lnSpc>
            </a:pPr>
            <a:r>
              <a:rPr lang="en-US" dirty="0"/>
              <a:t>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x;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a = 10;</a:t>
            </a:r>
            <a:br>
              <a:rPr lang="en-US" dirty="0"/>
            </a:br>
            <a:r>
              <a:rPr lang="en-US" dirty="0"/>
              <a:t>	</a:t>
            </a: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y;		</a:t>
            </a:r>
            <a:r>
              <a:rPr lang="en-US" b="0" i="0" dirty="0">
                <a:solidFill>
                  <a:srgbClr val="0000CD"/>
                </a:solidFill>
                <a:effectLst/>
                <a:latin typeface="Consolas" panose="020B0609020204030204" pitchFamily="49" charset="0"/>
              </a:rPr>
              <a:t>var</a:t>
            </a:r>
            <a:r>
              <a:rPr lang="en-US" b="0" i="0" dirty="0">
                <a:solidFill>
                  <a:srgbClr val="000000"/>
                </a:solidFill>
                <a:effectLst/>
                <a:latin typeface="Consolas" panose="020B0609020204030204" pitchFamily="49" charset="0"/>
              </a:rPr>
              <a:t> b = ‘Hello World’;</a:t>
            </a:r>
            <a:endParaRPr lang="en-US" dirty="0"/>
          </a:p>
          <a:p>
            <a:pPr>
              <a:lnSpc>
                <a:spcPct val="150000"/>
              </a:lnSpc>
            </a:pPr>
            <a:r>
              <a:rPr lang="en-US" b="1" dirty="0"/>
              <a:t>How to access Console in the Browser.</a:t>
            </a:r>
          </a:p>
          <a:p>
            <a:pPr>
              <a:lnSpc>
                <a:spcPct val="150000"/>
              </a:lnSpc>
            </a:pPr>
            <a:r>
              <a:rPr lang="en-US" dirty="0"/>
              <a:t>We can access the console in the browser by pressing F12 on the keyboard.</a:t>
            </a:r>
          </a:p>
          <a:p>
            <a:pPr>
              <a:lnSpc>
                <a:spcPct val="150000"/>
              </a:lnSpc>
            </a:pPr>
            <a:r>
              <a:rPr lang="en-US" dirty="0"/>
              <a:t>On console we can execute the JavaScript commands, and we can also view the output over there.</a:t>
            </a:r>
          </a:p>
          <a:p>
            <a:pPr>
              <a:lnSpc>
                <a:spcPct val="150000"/>
              </a:lnSpc>
            </a:pPr>
            <a:r>
              <a:rPr lang="en-US" dirty="0"/>
              <a:t>We can also access the console form developer tools.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3FF86B7E-78DC-42CB-8518-CE59E276C0F4}"/>
              </a:ext>
            </a:extLst>
          </p:cNvPr>
          <p:cNvPicPr>
            <a:picLocks noChangeAspect="1"/>
          </p:cNvPicPr>
          <p:nvPr/>
        </p:nvPicPr>
        <p:blipFill>
          <a:blip r:embed="rId4"/>
          <a:stretch>
            <a:fillRect/>
          </a:stretch>
        </p:blipFill>
        <p:spPr>
          <a:xfrm>
            <a:off x="7389998" y="940675"/>
            <a:ext cx="4540238" cy="2293083"/>
          </a:xfrm>
          <a:prstGeom prst="rect">
            <a:avLst/>
          </a:prstGeom>
          <a:ln>
            <a:solidFill>
              <a:schemeClr val="tx2"/>
            </a:solidFill>
          </a:ln>
        </p:spPr>
      </p:pic>
      <p:pic>
        <p:nvPicPr>
          <p:cNvPr id="10" name="Picture 9">
            <a:extLst>
              <a:ext uri="{FF2B5EF4-FFF2-40B4-BE49-F238E27FC236}">
                <a16:creationId xmlns:a16="http://schemas.microsoft.com/office/drawing/2014/main" id="{2B967D7B-888C-400F-B3DF-B4A3625B9C19}"/>
              </a:ext>
            </a:extLst>
          </p:cNvPr>
          <p:cNvPicPr>
            <a:picLocks noChangeAspect="1"/>
          </p:cNvPicPr>
          <p:nvPr/>
        </p:nvPicPr>
        <p:blipFill>
          <a:blip r:embed="rId5"/>
          <a:stretch>
            <a:fillRect/>
          </a:stretch>
        </p:blipFill>
        <p:spPr>
          <a:xfrm>
            <a:off x="7840178" y="3499553"/>
            <a:ext cx="3344657" cy="2873990"/>
          </a:xfrm>
          <a:prstGeom prst="rect">
            <a:avLst/>
          </a:prstGeom>
        </p:spPr>
      </p:pic>
    </p:spTree>
    <p:extLst>
      <p:ext uri="{BB962C8B-B14F-4D97-AF65-F5344CB8AC3E}">
        <p14:creationId xmlns:p14="http://schemas.microsoft.com/office/powerpoint/2010/main" val="20609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ding and website development. technical support. programming engineering. coder, web developer, computer software. programmer male flat character concept illustration Free Vector">
            <a:extLst>
              <a:ext uri="{FF2B5EF4-FFF2-40B4-BE49-F238E27FC236}">
                <a16:creationId xmlns:a16="http://schemas.microsoft.com/office/drawing/2014/main" id="{53D258FA-F98B-422D-AE2D-B03E3C79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073" y="2071751"/>
            <a:ext cx="4094508" cy="4094508"/>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7580210" cy="1754326"/>
          </a:xfrm>
          <a:prstGeom prst="rect">
            <a:avLst/>
          </a:prstGeom>
          <a:noFill/>
        </p:spPr>
        <p:txBody>
          <a:bodyPr wrap="square" rtlCol="0">
            <a:spAutoFit/>
          </a:bodyPr>
          <a:lstStyle/>
          <a:p>
            <a:r>
              <a:rPr lang="en-US" dirty="0"/>
              <a:t>Now we will see how to create variables in JS and what are the type of variables.</a:t>
            </a:r>
          </a:p>
          <a:p>
            <a:r>
              <a:rPr lang="en-US" dirty="0"/>
              <a:t>We will also perform some basic operations on the variables.</a:t>
            </a:r>
          </a:p>
          <a:p>
            <a:endParaRPr lang="en-US" dirty="0"/>
          </a:p>
          <a:p>
            <a:r>
              <a:rPr lang="en-US" dirty="0"/>
              <a:t>Exercise Code/Resources:-</a:t>
            </a:r>
          </a:p>
          <a:p>
            <a:r>
              <a:rPr lang="en-US" dirty="0"/>
              <a:t>-  </a:t>
            </a:r>
            <a:r>
              <a:rPr lang="en-US" dirty="0">
                <a:hlinkClick r:id="rId4"/>
              </a:rPr>
              <a:t>JSBasics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544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2</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2</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261764" y="899721"/>
            <a:ext cx="5329358" cy="3416320"/>
          </a:xfrm>
          <a:prstGeom prst="rect">
            <a:avLst/>
          </a:prstGeom>
          <a:noFill/>
        </p:spPr>
        <p:txBody>
          <a:bodyPr wrap="square" rtlCol="0">
            <a:spAutoFit/>
          </a:bodyPr>
          <a:lstStyle/>
          <a:p>
            <a:pPr marL="742950" lvl="1" indent="-285750">
              <a:buFont typeface="Arial" panose="020B0604020202020204" pitchFamily="34" charset="0"/>
              <a:buChar char="•"/>
            </a:pPr>
            <a:r>
              <a:rPr lang="en-US" dirty="0"/>
              <a:t>Introduction to the Multimedia Tags</a:t>
            </a:r>
          </a:p>
          <a:p>
            <a:pPr marL="742950" lvl="1" indent="-285750">
              <a:buFont typeface="Arial" panose="020B0604020202020204" pitchFamily="34" charset="0"/>
              <a:buChar char="•"/>
            </a:pPr>
            <a:r>
              <a:rPr lang="en-US" dirty="0"/>
              <a:t>Understanding how to create Table using HTML</a:t>
            </a:r>
          </a:p>
          <a:p>
            <a:pPr marL="742950" lvl="1" indent="-285750">
              <a:buFont typeface="Arial" panose="020B0604020202020204" pitchFamily="34" charset="0"/>
              <a:buChar char="•"/>
            </a:pPr>
            <a:r>
              <a:rPr lang="en-US" dirty="0"/>
              <a:t>Introduction to the CSS</a:t>
            </a:r>
          </a:p>
          <a:p>
            <a:pPr marL="742950" lvl="1" indent="-285750">
              <a:buFont typeface="Arial" panose="020B0604020202020204" pitchFamily="34" charset="0"/>
              <a:buChar char="•"/>
            </a:pPr>
            <a:r>
              <a:rPr lang="en-US" dirty="0"/>
              <a:t>Why we use CSS</a:t>
            </a:r>
          </a:p>
          <a:p>
            <a:pPr marL="742950" lvl="1" indent="-285750">
              <a:buFont typeface="Arial" panose="020B0604020202020204" pitchFamily="34" charset="0"/>
              <a:buChar char="•"/>
            </a:pPr>
            <a:r>
              <a:rPr lang="en-US" dirty="0"/>
              <a:t>Introduction to Inline CSS</a:t>
            </a:r>
          </a:p>
          <a:p>
            <a:pPr marL="742950" lvl="1" indent="-285750">
              <a:buFont typeface="Arial" panose="020B0604020202020204" pitchFamily="34" charset="0"/>
              <a:buChar char="•"/>
            </a:pPr>
            <a:r>
              <a:rPr lang="en-US" dirty="0"/>
              <a:t>Introduction the Internal CSS</a:t>
            </a:r>
          </a:p>
          <a:p>
            <a:pPr marL="742950" lvl="1" indent="-285750">
              <a:buFont typeface="Arial" panose="020B0604020202020204" pitchFamily="34" charset="0"/>
              <a:buChar char="•"/>
            </a:pPr>
            <a:r>
              <a:rPr lang="en-US" dirty="0"/>
              <a:t>Introduction the External CSS</a:t>
            </a:r>
          </a:p>
          <a:p>
            <a:pPr marL="742950" lvl="1" indent="-285750">
              <a:buFont typeface="Arial" panose="020B0604020202020204" pitchFamily="34" charset="0"/>
              <a:buChar char="•"/>
            </a:pPr>
            <a:r>
              <a:rPr lang="en-US" dirty="0"/>
              <a:t>Understanding the Box Model in CSS</a:t>
            </a:r>
          </a:p>
          <a:p>
            <a:pPr marL="742950" lvl="1" indent="-285750">
              <a:buFont typeface="Arial" panose="020B0604020202020204" pitchFamily="34" charset="0"/>
              <a:buChar char="•"/>
            </a:pPr>
            <a:r>
              <a:rPr lang="en-US" dirty="0"/>
              <a:t>Introduction to JavaScript</a:t>
            </a:r>
          </a:p>
          <a:p>
            <a:pPr marL="742950" lvl="1" indent="-285750">
              <a:buFont typeface="Arial" panose="020B0604020202020204" pitchFamily="34" charset="0"/>
              <a:buChar char="•"/>
            </a:pPr>
            <a:r>
              <a:rPr lang="en-US" dirty="0"/>
              <a:t>Why we use JavaScript</a:t>
            </a:r>
          </a:p>
          <a:p>
            <a:pPr marL="742950" lvl="1" indent="-285750">
              <a:buFont typeface="Arial" panose="020B0604020202020204" pitchFamily="34" charset="0"/>
              <a:buChar char="•"/>
            </a:pPr>
            <a:r>
              <a:rPr lang="en-US" dirty="0"/>
              <a:t>Variable in JavaScript</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rious Multimedia on the Web">
            <a:extLst>
              <a:ext uri="{FF2B5EF4-FFF2-40B4-BE49-F238E27FC236}">
                <a16:creationId xmlns:a16="http://schemas.microsoft.com/office/drawing/2014/main" id="{58D86390-3BC2-4BBE-BEDD-FB09D83FE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3817" y="1107398"/>
            <a:ext cx="2727687" cy="232160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Multimedia Tags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98401" cy="3139321"/>
          </a:xfrm>
          <a:prstGeom prst="rect">
            <a:avLst/>
          </a:prstGeom>
          <a:noFill/>
        </p:spPr>
        <p:txBody>
          <a:bodyPr wrap="square" rtlCol="0">
            <a:spAutoFit/>
          </a:bodyPr>
          <a:lstStyle/>
          <a:p>
            <a:pPr algn="just"/>
            <a:r>
              <a:rPr lang="en-US" b="0" i="0" dirty="0">
                <a:solidFill>
                  <a:srgbClr val="000000"/>
                </a:solidFill>
                <a:effectLst/>
              </a:rPr>
              <a:t>Multimedia on the web is sound, music, videos, movies, and animations.</a:t>
            </a:r>
          </a:p>
          <a:p>
            <a:pPr algn="just"/>
            <a:endParaRPr lang="en-US" dirty="0">
              <a:solidFill>
                <a:srgbClr val="000000"/>
              </a:solidFill>
            </a:endParaRPr>
          </a:p>
          <a:p>
            <a:pPr algn="just"/>
            <a:r>
              <a:rPr lang="en-US" b="0" i="0" dirty="0">
                <a:solidFill>
                  <a:srgbClr val="000000"/>
                </a:solidFill>
                <a:effectLst/>
              </a:rPr>
              <a:t>Multimedia comes in many different formats. It can be almost anything you can hear or see, like images, music, sound, videos, records, films, animations, and more.</a:t>
            </a:r>
          </a:p>
          <a:p>
            <a:pPr algn="just"/>
            <a:endParaRPr lang="en-US" b="0" i="0" dirty="0">
              <a:solidFill>
                <a:srgbClr val="000000"/>
              </a:solidFill>
              <a:effectLst/>
            </a:endParaRPr>
          </a:p>
          <a:p>
            <a:pPr marL="285750" indent="-285750" algn="just">
              <a:buFont typeface="Arial" panose="020B0604020202020204" pitchFamily="34" charset="0"/>
              <a:buChar char="•"/>
            </a:pPr>
            <a:r>
              <a:rPr lang="en-US" i="0" dirty="0">
                <a:solidFill>
                  <a:srgbClr val="202124"/>
                </a:solidFill>
                <a:effectLst/>
                <a:latin typeface="Calibri (body)"/>
              </a:rPr>
              <a:t>HTML helps you to add multimedia files on your website by providing various multimedia tags. ... These tags include AUDIO, VIDEO, EMBED, and OBJECT. The AUDIO tag is used to display the audio file on the Web page, whereas the VIDEO tag is used to display the video files on the Web page. </a:t>
            </a:r>
            <a:r>
              <a:rPr lang="en-US" sz="1800" dirty="0">
                <a:latin typeface="Calibri (body)"/>
              </a:rPr>
              <a:t>To access the methods and properties of a UI Control, We cannot use the document object which is a plain HTML element object.</a:t>
            </a:r>
          </a:p>
          <a:p>
            <a:pPr marL="285750" indent="-285750">
              <a:buFont typeface="Arial" panose="020B0604020202020204" pitchFamily="34" charset="0"/>
              <a:buChar char="•"/>
            </a:pPr>
            <a:r>
              <a:rPr lang="en-US" sz="1800" dirty="0">
                <a:latin typeface="Calibri (body)"/>
              </a:rPr>
              <a:t>HTML Attributes Documentation at </a:t>
            </a:r>
            <a:r>
              <a:rPr lang="en-US" sz="1800" dirty="0">
                <a:latin typeface="Calibri (body)"/>
                <a:hlinkClick r:id="rId4"/>
              </a:rPr>
              <a:t>https://www.w3schools.com/html/html_media.asp</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Flowchart: Alternate Process 3">
            <a:extLst>
              <a:ext uri="{FF2B5EF4-FFF2-40B4-BE49-F238E27FC236}">
                <a16:creationId xmlns:a16="http://schemas.microsoft.com/office/drawing/2014/main" id="{EF0ED693-59A6-40B9-AF8B-A7C97DDB5477}"/>
              </a:ext>
            </a:extLst>
          </p:cNvPr>
          <p:cNvSpPr/>
          <p:nvPr/>
        </p:nvSpPr>
        <p:spPr>
          <a:xfrm>
            <a:off x="652668" y="4045225"/>
            <a:ext cx="1888435" cy="516835"/>
          </a:xfrm>
          <a:prstGeom prst="flowChartAlternateProcess">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Video</a:t>
            </a:r>
          </a:p>
        </p:txBody>
      </p:sp>
      <p:sp>
        <p:nvSpPr>
          <p:cNvPr id="10" name="Flowchart: Alternate Process 9">
            <a:extLst>
              <a:ext uri="{FF2B5EF4-FFF2-40B4-BE49-F238E27FC236}">
                <a16:creationId xmlns:a16="http://schemas.microsoft.com/office/drawing/2014/main" id="{2C66338E-113D-4C4D-AC34-7E43102444F9}"/>
              </a:ext>
            </a:extLst>
          </p:cNvPr>
          <p:cNvSpPr/>
          <p:nvPr/>
        </p:nvSpPr>
        <p:spPr>
          <a:xfrm>
            <a:off x="652668" y="4850294"/>
            <a:ext cx="1888435" cy="516835"/>
          </a:xfrm>
          <a:prstGeom prst="flowChartAlternateProcess">
            <a:avLst/>
          </a:prstGeom>
          <a:solidFill>
            <a:schemeClr val="accent4">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Audio</a:t>
            </a:r>
          </a:p>
        </p:txBody>
      </p:sp>
      <p:sp>
        <p:nvSpPr>
          <p:cNvPr id="5" name="TextBox 4">
            <a:extLst>
              <a:ext uri="{FF2B5EF4-FFF2-40B4-BE49-F238E27FC236}">
                <a16:creationId xmlns:a16="http://schemas.microsoft.com/office/drawing/2014/main" id="{EB878C57-4AE7-4204-BDEC-120887A40505}"/>
              </a:ext>
            </a:extLst>
          </p:cNvPr>
          <p:cNvSpPr txBox="1"/>
          <p:nvPr/>
        </p:nvSpPr>
        <p:spPr>
          <a:xfrm>
            <a:off x="2773016" y="3980476"/>
            <a:ext cx="7404653" cy="646331"/>
          </a:xfrm>
          <a:prstGeom prst="rect">
            <a:avLst/>
          </a:prstGeom>
          <a:noFill/>
        </p:spPr>
        <p:txBody>
          <a:bodyPr wrap="square" rtlCol="0">
            <a:spAutoFit/>
          </a:bodyPr>
          <a:lstStyle/>
          <a:p>
            <a:r>
              <a:rPr lang="en-US" dirty="0"/>
              <a:t>The HTML </a:t>
            </a:r>
            <a:r>
              <a:rPr lang="en-US" b="1" dirty="0"/>
              <a:t>&lt;video&gt; </a:t>
            </a:r>
            <a:r>
              <a:rPr lang="en-US" dirty="0"/>
              <a:t>element is used to show a video on a web page.</a:t>
            </a:r>
          </a:p>
          <a:p>
            <a:r>
              <a:rPr lang="en-US" dirty="0"/>
              <a:t>The </a:t>
            </a:r>
            <a:r>
              <a:rPr lang="en-US" b="1" dirty="0"/>
              <a:t>controls </a:t>
            </a:r>
            <a:r>
              <a:rPr lang="en-US" dirty="0"/>
              <a:t>attribute adds  video controls, like play, pause, and volume.</a:t>
            </a:r>
            <a:endParaRPr lang="en-US" b="1" dirty="0"/>
          </a:p>
        </p:txBody>
      </p:sp>
      <p:sp>
        <p:nvSpPr>
          <p:cNvPr id="13" name="TextBox 12">
            <a:extLst>
              <a:ext uri="{FF2B5EF4-FFF2-40B4-BE49-F238E27FC236}">
                <a16:creationId xmlns:a16="http://schemas.microsoft.com/office/drawing/2014/main" id="{7E8C046A-6059-4EF2-B982-5956DF1098EF}"/>
              </a:ext>
            </a:extLst>
          </p:cNvPr>
          <p:cNvSpPr txBox="1"/>
          <p:nvPr/>
        </p:nvSpPr>
        <p:spPr>
          <a:xfrm>
            <a:off x="2773015" y="4785545"/>
            <a:ext cx="7404653" cy="646331"/>
          </a:xfrm>
          <a:prstGeom prst="rect">
            <a:avLst/>
          </a:prstGeom>
          <a:noFill/>
        </p:spPr>
        <p:txBody>
          <a:bodyPr wrap="square" rtlCol="0">
            <a:spAutoFit/>
          </a:bodyPr>
          <a:lstStyle/>
          <a:p>
            <a:r>
              <a:rPr lang="en-US" dirty="0"/>
              <a:t>The HTML </a:t>
            </a:r>
            <a:r>
              <a:rPr lang="en-US" b="1" dirty="0"/>
              <a:t>&lt;audio&gt; </a:t>
            </a:r>
            <a:r>
              <a:rPr lang="en-US" dirty="0"/>
              <a:t>element is used to play a audio file on a web page.</a:t>
            </a:r>
          </a:p>
          <a:p>
            <a:r>
              <a:rPr lang="en-US" dirty="0"/>
              <a:t>The </a:t>
            </a:r>
            <a:r>
              <a:rPr lang="en-US" b="1" dirty="0"/>
              <a:t>controls </a:t>
            </a:r>
            <a:r>
              <a:rPr lang="en-US" dirty="0"/>
              <a:t>attribute adds  video controls, like play, pause, and volume.</a:t>
            </a:r>
            <a:endParaRPr lang="en-US" b="1" dirty="0"/>
          </a:p>
        </p:txBody>
      </p:sp>
      <p:sp>
        <p:nvSpPr>
          <p:cNvPr id="17" name="Flowchart: Alternate Process 16">
            <a:extLst>
              <a:ext uri="{FF2B5EF4-FFF2-40B4-BE49-F238E27FC236}">
                <a16:creationId xmlns:a16="http://schemas.microsoft.com/office/drawing/2014/main" id="{F1C10684-539A-437C-B4B4-7303D208AE50}"/>
              </a:ext>
            </a:extLst>
          </p:cNvPr>
          <p:cNvSpPr/>
          <p:nvPr/>
        </p:nvSpPr>
        <p:spPr>
          <a:xfrm>
            <a:off x="652668" y="5655363"/>
            <a:ext cx="1888435" cy="516835"/>
          </a:xfrm>
          <a:prstGeom prst="flowChartAlternateProcess">
            <a:avLst/>
          </a:prstGeom>
          <a:solidFill>
            <a:schemeClr val="accent2">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You Tube</a:t>
            </a:r>
          </a:p>
        </p:txBody>
      </p:sp>
      <p:sp>
        <p:nvSpPr>
          <p:cNvPr id="19" name="TextBox 18">
            <a:extLst>
              <a:ext uri="{FF2B5EF4-FFF2-40B4-BE49-F238E27FC236}">
                <a16:creationId xmlns:a16="http://schemas.microsoft.com/office/drawing/2014/main" id="{C9C6971A-9C97-476B-B82C-9D78DB572698}"/>
              </a:ext>
            </a:extLst>
          </p:cNvPr>
          <p:cNvSpPr txBox="1"/>
          <p:nvPr/>
        </p:nvSpPr>
        <p:spPr>
          <a:xfrm>
            <a:off x="2773014" y="5590614"/>
            <a:ext cx="7404653" cy="923330"/>
          </a:xfrm>
          <a:prstGeom prst="rect">
            <a:avLst/>
          </a:prstGeom>
          <a:noFill/>
        </p:spPr>
        <p:txBody>
          <a:bodyPr wrap="square" rtlCol="0">
            <a:spAutoFit/>
          </a:bodyPr>
          <a:lstStyle/>
          <a:p>
            <a:r>
              <a:rPr lang="en-US" dirty="0"/>
              <a:t>This is the easiest way to embed videos in HTML.</a:t>
            </a:r>
          </a:p>
          <a:p>
            <a:r>
              <a:rPr lang="en-US" dirty="0"/>
              <a:t>The HTML &lt;iframe&gt; element is used to add YouTube videos in the web page.</a:t>
            </a:r>
          </a:p>
          <a:p>
            <a:r>
              <a:rPr lang="en-US" dirty="0"/>
              <a:t>We can also add complete websites to our web page using this tag.</a:t>
            </a:r>
          </a:p>
        </p:txBody>
      </p:sp>
    </p:spTree>
    <p:extLst>
      <p:ext uri="{BB962C8B-B14F-4D97-AF65-F5344CB8AC3E}">
        <p14:creationId xmlns:p14="http://schemas.microsoft.com/office/powerpoint/2010/main" val="10542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Multimedia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166619" cy="1477328"/>
          </a:xfrm>
          <a:prstGeom prst="rect">
            <a:avLst/>
          </a:prstGeom>
          <a:noFill/>
        </p:spPr>
        <p:txBody>
          <a:bodyPr wrap="square" rtlCol="0">
            <a:spAutoFit/>
          </a:bodyPr>
          <a:lstStyle/>
          <a:p>
            <a:r>
              <a:rPr lang="en-US" dirty="0"/>
              <a:t>Now we will add some media elements like audio and video in our web page using the multimedia tags like &lt;video&gt;, &lt;audio&gt;</a:t>
            </a:r>
          </a:p>
          <a:p>
            <a:endParaRPr lang="en-US" dirty="0"/>
          </a:p>
          <a:p>
            <a:r>
              <a:rPr lang="en-US" dirty="0"/>
              <a:t>Exercise Code:</a:t>
            </a:r>
          </a:p>
          <a:p>
            <a:pPr marL="285750" indent="-285750">
              <a:buFontTx/>
              <a:buChar char="-"/>
            </a:pPr>
            <a:r>
              <a:rPr lang="en-US" dirty="0">
                <a:hlinkClick r:id="rId3"/>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descr="Computer and monitor of graphic animator creating video game, modeling motion, processing video file, using professional editor. vector illustration for graphic design, art, designer workplace concept Free Vector">
            <a:extLst>
              <a:ext uri="{FF2B5EF4-FFF2-40B4-BE49-F238E27FC236}">
                <a16:creationId xmlns:a16="http://schemas.microsoft.com/office/drawing/2014/main" id="{52C932A3-4B25-408C-A066-ECDDBE453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65176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71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2706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Table element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379193" cy="2862322"/>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000000"/>
                </a:solidFill>
                <a:effectLst/>
                <a:latin typeface="Calibri (body)"/>
              </a:rPr>
              <a:t>HTML tables allow web developers to arrange data into rows and columns.</a:t>
            </a:r>
          </a:p>
          <a:p>
            <a:pPr marL="285750" indent="-285750" algn="just">
              <a:buFont typeface="Arial" panose="020B0604020202020204" pitchFamily="34" charset="0"/>
              <a:buChar char="•"/>
            </a:pPr>
            <a:r>
              <a:rPr lang="en-US" i="0" dirty="0">
                <a:solidFill>
                  <a:srgbClr val="000000"/>
                </a:solidFill>
                <a:effectLst/>
                <a:latin typeface="Calibri (body)"/>
              </a:rPr>
              <a:t>A table in HTML consists of table cells inside rows and columns</a:t>
            </a:r>
            <a:br>
              <a:rPr lang="en-US" i="0" dirty="0">
                <a:solidFill>
                  <a:srgbClr val="000000"/>
                </a:solidFill>
                <a:effectLst/>
                <a:latin typeface="Calibri (body)"/>
              </a:rPr>
            </a:br>
            <a:r>
              <a:rPr lang="en-US" i="0" dirty="0">
                <a:solidFill>
                  <a:srgbClr val="000000"/>
                </a:solidFill>
                <a:effectLst/>
                <a:latin typeface="Calibri (body)"/>
              </a:rPr>
              <a:t>A simple HTML table, containing two columns and two rows</a:t>
            </a:r>
            <a:endParaRPr kumimoji="0" lang="en-US" altLang="en-US" i="0" u="none" strike="noStrike" cap="none" normalizeH="0" baseline="0" dirty="0">
              <a:ln>
                <a:noFill/>
              </a:ln>
              <a:solidFill>
                <a:schemeClr val="tx1"/>
              </a:solidFill>
              <a:effectLst/>
              <a:latin typeface="Calibri (body)"/>
            </a:endParaRP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The  &lt;table&gt; tag defines an HTML table.</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kumimoji="0" lang="en-US" altLang="en-US" i="0" u="none" strike="noStrike" cap="none" normalizeH="0" baseline="0" dirty="0">
                <a:ln>
                  <a:noFill/>
                </a:ln>
                <a:solidFill>
                  <a:srgbClr val="000000"/>
                </a:solidFill>
                <a:effectLst/>
                <a:latin typeface="Calibri (body)"/>
              </a:rPr>
              <a:t>An HTML table consists of one &lt;table&gt; element and one or more </a:t>
            </a:r>
            <a:r>
              <a:rPr lang="en-US" altLang="en-US" dirty="0">
                <a:latin typeface="Calibri (body)"/>
              </a:rPr>
              <a:t>&lt;tr&gt;</a:t>
            </a:r>
            <a:r>
              <a:rPr kumimoji="0" lang="en-US" altLang="en-US" i="0" u="none" strike="noStrike" cap="none" normalizeH="0" baseline="0" dirty="0">
                <a:ln>
                  <a:noFill/>
                </a:ln>
                <a:solidFill>
                  <a:srgbClr val="000000"/>
                </a:solidFill>
                <a:effectLst/>
                <a:latin typeface="Calibri (body)"/>
              </a:rPr>
              <a:t>, </a:t>
            </a:r>
            <a:r>
              <a:rPr lang="en-US" altLang="en-US" dirty="0">
                <a:latin typeface="Calibri (body)"/>
              </a:rPr>
              <a:t>&lt;th&gt;</a:t>
            </a:r>
            <a:r>
              <a:rPr kumimoji="0" lang="en-US" altLang="en-US" i="0" u="none" strike="noStrike" cap="none" normalizeH="0" baseline="0" dirty="0">
                <a:ln>
                  <a:noFill/>
                </a:ln>
                <a:solidFill>
                  <a:srgbClr val="000000"/>
                </a:solidFill>
                <a:effectLst/>
                <a:latin typeface="Calibri (body)"/>
              </a:rPr>
              <a:t>, and </a:t>
            </a:r>
            <a:r>
              <a:rPr lang="en-US" altLang="en-US" dirty="0">
                <a:latin typeface="Calibri (body)"/>
              </a:rPr>
              <a:t>&lt;td&gt;</a:t>
            </a:r>
            <a:r>
              <a:rPr kumimoji="0" lang="en-US" altLang="en-US" i="0" u="none" strike="noStrike" cap="none" normalizeH="0" baseline="0" dirty="0">
                <a:ln>
                  <a:noFill/>
                </a:ln>
                <a:solidFill>
                  <a:srgbClr val="000000"/>
                </a:solidFill>
                <a:effectLst/>
                <a:latin typeface="Calibri (body)"/>
              </a:rPr>
              <a:t> elements.</a:t>
            </a:r>
            <a:r>
              <a:rPr kumimoji="0" lang="en-US" altLang="en-US" i="0" u="none" strike="noStrike" cap="none" normalizeH="0" baseline="0" dirty="0">
                <a:ln>
                  <a:noFill/>
                </a:ln>
                <a:solidFill>
                  <a:schemeClr val="tx1"/>
                </a:solidFill>
                <a:effectLst/>
                <a:latin typeface="Calibri (body)"/>
              </a:rPr>
              <a:t> </a:t>
            </a:r>
          </a:p>
          <a:p>
            <a:pPr marL="285750" indent="-285750" algn="just">
              <a:buFont typeface="Arial" panose="020B0604020202020204" pitchFamily="34" charset="0"/>
              <a:buChar char="•"/>
            </a:pPr>
            <a:r>
              <a:rPr lang="en-US" i="0" dirty="0">
                <a:solidFill>
                  <a:srgbClr val="000000"/>
                </a:solidFill>
                <a:effectLst/>
                <a:latin typeface="Calibri (body)"/>
              </a:rPr>
              <a:t>The &lt;tr&gt; element defines a table row, the &lt;th&gt; element defines a table header, and the &lt;td&gt; element defines a table cell.</a:t>
            </a:r>
          </a:p>
          <a:p>
            <a:pPr marL="285750" indent="-285750" algn="just">
              <a:buFont typeface="Arial" panose="020B0604020202020204" pitchFamily="34" charset="0"/>
              <a:buChar char="•"/>
            </a:pPr>
            <a:r>
              <a:rPr lang="en-US" i="0" dirty="0">
                <a:solidFill>
                  <a:srgbClr val="000000"/>
                </a:solidFill>
                <a:effectLst/>
                <a:latin typeface="Calibri (body)"/>
              </a:rPr>
              <a:t>An HTML table may also include </a:t>
            </a:r>
            <a:r>
              <a:rPr lang="en-US" dirty="0">
                <a:latin typeface="Calibri (body)"/>
              </a:rPr>
              <a:t>&lt;caption&gt;</a:t>
            </a:r>
            <a:r>
              <a:rPr lang="en-US" i="0" dirty="0">
                <a:solidFill>
                  <a:srgbClr val="000000"/>
                </a:solidFill>
                <a:effectLst/>
                <a:latin typeface="Calibri (body)"/>
              </a:rPr>
              <a:t> </a:t>
            </a:r>
            <a:r>
              <a:rPr lang="en-US" dirty="0">
                <a:latin typeface="Calibri (body)"/>
              </a:rPr>
              <a:t>&lt;colgroup&gt;</a:t>
            </a:r>
            <a:r>
              <a:rPr lang="en-US" dirty="0">
                <a:solidFill>
                  <a:srgbClr val="000000"/>
                </a:solidFill>
                <a:latin typeface="Calibri (body)"/>
              </a:rPr>
              <a:t>,</a:t>
            </a:r>
            <a:r>
              <a:rPr lang="en-US" i="0" dirty="0">
                <a:solidFill>
                  <a:srgbClr val="000000"/>
                </a:solidFill>
                <a:effectLst/>
                <a:latin typeface="Calibri (body)"/>
              </a:rPr>
              <a:t> </a:t>
            </a:r>
            <a:r>
              <a:rPr lang="en-US" dirty="0">
                <a:latin typeface="Calibri (body)"/>
              </a:rPr>
              <a:t>&lt;thead&gt;</a:t>
            </a:r>
            <a:r>
              <a:rPr lang="en-US" i="0" dirty="0">
                <a:solidFill>
                  <a:srgbClr val="000000"/>
                </a:solidFill>
                <a:effectLst/>
                <a:latin typeface="Calibri (body)"/>
              </a:rPr>
              <a:t>, </a:t>
            </a:r>
            <a:r>
              <a:rPr lang="en-US" dirty="0">
                <a:latin typeface="Calibri (body)"/>
              </a:rPr>
              <a:t>&lt;tfoot&gt;</a:t>
            </a:r>
            <a:r>
              <a:rPr lang="en-US" i="0" dirty="0">
                <a:solidFill>
                  <a:srgbClr val="000000"/>
                </a:solidFill>
                <a:effectLst/>
                <a:latin typeface="Calibri (body)"/>
              </a:rPr>
              <a:t>, and </a:t>
            </a:r>
            <a:r>
              <a:rPr lang="en-US" dirty="0">
                <a:latin typeface="Calibri (body)"/>
              </a:rPr>
              <a:t>&lt;tbody&gt; </a:t>
            </a:r>
            <a:r>
              <a:rPr lang="en-US" i="0" dirty="0">
                <a:solidFill>
                  <a:srgbClr val="000000"/>
                </a:solidFill>
                <a:effectLst/>
                <a:latin typeface="Calibri (body)"/>
              </a:rPr>
              <a:t>elements.</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By default, the text in &lt;th&gt; elements are bold and centered, but you can change that with CSS.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074" name="Picture 2" descr="HTML Tables - MEGATEK ICT ACADEMY">
            <a:extLst>
              <a:ext uri="{FF2B5EF4-FFF2-40B4-BE49-F238E27FC236}">
                <a16:creationId xmlns:a16="http://schemas.microsoft.com/office/drawing/2014/main" id="{EEBD2053-4CE9-40DC-88B6-AAA259C84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2" y="4022966"/>
            <a:ext cx="4672556"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35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readsheets concept illustration Free Vector">
            <a:extLst>
              <a:ext uri="{FF2B5EF4-FFF2-40B4-BE49-F238E27FC236}">
                <a16:creationId xmlns:a16="http://schemas.microsoft.com/office/drawing/2014/main" id="{CE303620-7893-4843-9C8F-4C90B0ACB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930" y="1425420"/>
            <a:ext cx="3885786" cy="388578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Table Tags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89"/>
            <a:ext cx="6735384" cy="1477328"/>
          </a:xfrm>
          <a:prstGeom prst="rect">
            <a:avLst/>
          </a:prstGeom>
          <a:noFill/>
        </p:spPr>
        <p:txBody>
          <a:bodyPr wrap="square" rtlCol="0">
            <a:spAutoFit/>
          </a:bodyPr>
          <a:lstStyle/>
          <a:p>
            <a:r>
              <a:rPr lang="en-US" dirty="0"/>
              <a:t>Now we will create a Simple table using the html &lt;table&gt; tag and will also add some demo data to the table using the &lt;tr&gt; and &lt;td&gt; tags.</a:t>
            </a:r>
          </a:p>
          <a:p>
            <a:endParaRPr lang="en-US" dirty="0"/>
          </a:p>
          <a:p>
            <a:r>
              <a:rPr lang="en-US" dirty="0"/>
              <a:t>Exercise Code:</a:t>
            </a:r>
          </a:p>
          <a:p>
            <a:pPr marL="285750" indent="-285750">
              <a:buFontTx/>
              <a:buChar char="-"/>
            </a:pPr>
            <a:r>
              <a:rPr lang="en-US" dirty="0">
                <a:hlinkClick r:id="rId4"/>
              </a:rPr>
              <a:t>index.html</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9452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1A1AC3D-9EA0-4F27-B163-1CB6428C4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652" y="1700834"/>
            <a:ext cx="3576453" cy="35764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4183" cy="2583912"/>
          </a:xfrm>
          <a:prstGeom prst="rect">
            <a:avLst/>
          </a:prstGeom>
          <a:noFill/>
        </p:spPr>
        <p:txBody>
          <a:bodyPr wrap="square" rtlCol="0">
            <a:spAutoFit/>
          </a:bodyPr>
          <a:lstStyle/>
          <a:p>
            <a:pPr marL="285750" indent="-285750" algn="l">
              <a:lnSpc>
                <a:spcPct val="130000"/>
              </a:lnSpc>
              <a:buFont typeface="Wingdings" panose="05000000000000000000" pitchFamily="2" charset="2"/>
              <a:buChar char="§"/>
            </a:pPr>
            <a:r>
              <a:rPr lang="en-US" b="0" i="0" dirty="0">
                <a:solidFill>
                  <a:srgbClr val="000000"/>
                </a:solidFill>
                <a:effectLst/>
              </a:rPr>
              <a:t>CSS Stands for Cascading Style Sheets</a:t>
            </a:r>
          </a:p>
          <a:p>
            <a:pPr marL="285750" indent="-285750" algn="l">
              <a:lnSpc>
                <a:spcPct val="130000"/>
              </a:lnSpc>
              <a:buFont typeface="Wingdings" panose="05000000000000000000" pitchFamily="2" charset="2"/>
              <a:buChar char="§"/>
            </a:pPr>
            <a:r>
              <a:rPr lang="en-US" dirty="0">
                <a:solidFill>
                  <a:srgbClr val="000000"/>
                </a:solidFill>
              </a:rPr>
              <a:t>CSS describes how HTML elements are to be displayed on screen, paper, or in other media.</a:t>
            </a:r>
          </a:p>
          <a:p>
            <a:pPr marL="285750" indent="-285750" algn="l">
              <a:lnSpc>
                <a:spcPct val="130000"/>
              </a:lnSpc>
              <a:buFont typeface="Wingdings" panose="05000000000000000000" pitchFamily="2" charset="2"/>
              <a:buChar char="§"/>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lnSpc>
                <a:spcPct val="130000"/>
              </a:lnSpc>
              <a:buFont typeface="Wingdings" panose="05000000000000000000" pitchFamily="2" charset="2"/>
              <a:buChar char="§"/>
            </a:pPr>
            <a:r>
              <a:rPr lang="en-US" b="0" i="0" dirty="0">
                <a:solidFill>
                  <a:srgbClr val="000000"/>
                </a:solidFill>
                <a:effectLst/>
              </a:rPr>
              <a:t>External stylesheet are stored in CSS file.</a:t>
            </a:r>
            <a:endParaRPr lang="en-US" dirty="0">
              <a:solidFill>
                <a:srgbClr val="000000"/>
              </a:solidFill>
            </a:endParaRPr>
          </a:p>
          <a:p>
            <a:pPr marL="285750" indent="-285750" algn="l">
              <a:lnSpc>
                <a:spcPct val="130000"/>
              </a:lnSpc>
              <a:buFont typeface="Wingdings" panose="05000000000000000000" pitchFamily="2" charset="2"/>
              <a:buChar char="§"/>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4" descr="CSS - Wikipedia">
            <a:extLst>
              <a:ext uri="{FF2B5EF4-FFF2-40B4-BE49-F238E27FC236}">
                <a16:creationId xmlns:a16="http://schemas.microsoft.com/office/drawing/2014/main" id="{8CF23E18-B9FF-4C80-B7A3-40E9CA7B16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0409" y="209996"/>
            <a:ext cx="1198782" cy="16912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6882DF2-2D19-48DA-B7FC-0C73E299C04D}"/>
              </a:ext>
            </a:extLst>
          </p:cNvPr>
          <p:cNvGrpSpPr/>
          <p:nvPr/>
        </p:nvGrpSpPr>
        <p:grpSpPr>
          <a:xfrm>
            <a:off x="261764" y="3429000"/>
            <a:ext cx="8171873" cy="3240360"/>
            <a:chOff x="261764" y="3274461"/>
            <a:chExt cx="8171873" cy="3394899"/>
          </a:xfrm>
        </p:grpSpPr>
        <p:grpSp>
          <p:nvGrpSpPr>
            <p:cNvPr id="10" name="Group 9">
              <a:extLst>
                <a:ext uri="{FF2B5EF4-FFF2-40B4-BE49-F238E27FC236}">
                  <a16:creationId xmlns:a16="http://schemas.microsoft.com/office/drawing/2014/main" id="{B358EB8A-3573-41CE-8170-1474CF6361B0}"/>
                </a:ext>
              </a:extLst>
            </p:cNvPr>
            <p:cNvGrpSpPr/>
            <p:nvPr/>
          </p:nvGrpSpPr>
          <p:grpSpPr>
            <a:xfrm>
              <a:off x="261764" y="3836284"/>
              <a:ext cx="8171873" cy="2833076"/>
              <a:chOff x="1002037" y="1919912"/>
              <a:chExt cx="7837549" cy="3360146"/>
            </a:xfrm>
          </p:grpSpPr>
          <p:grpSp>
            <p:nvGrpSpPr>
              <p:cNvPr id="18" name="Group 17">
                <a:extLst>
                  <a:ext uri="{FF2B5EF4-FFF2-40B4-BE49-F238E27FC236}">
                    <a16:creationId xmlns:a16="http://schemas.microsoft.com/office/drawing/2014/main" id="{4F5EC2D5-58CC-4BA0-8A41-12643D3E2E28}"/>
                  </a:ext>
                </a:extLst>
              </p:cNvPr>
              <p:cNvGrpSpPr/>
              <p:nvPr/>
            </p:nvGrpSpPr>
            <p:grpSpPr>
              <a:xfrm>
                <a:off x="1002037" y="1919912"/>
                <a:ext cx="3049507" cy="3356245"/>
                <a:chOff x="937269" y="1398245"/>
                <a:chExt cx="4457057" cy="4905375"/>
              </a:xfrm>
            </p:grpSpPr>
            <p:sp>
              <p:nvSpPr>
                <p:cNvPr id="34" name="Freeform 6">
                  <a:extLst>
                    <a:ext uri="{FF2B5EF4-FFF2-40B4-BE49-F238E27FC236}">
                      <a16:creationId xmlns:a16="http://schemas.microsoft.com/office/drawing/2014/main" id="{EECDCC66-D4D3-4757-94DE-CA7AD589E2F8}"/>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5" name="Freeform 5">
                  <a:extLst>
                    <a:ext uri="{FF2B5EF4-FFF2-40B4-BE49-F238E27FC236}">
                      <a16:creationId xmlns:a16="http://schemas.microsoft.com/office/drawing/2014/main" id="{4EFD56E9-76BB-468F-B9A6-85AAB480CBC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6" name="Freeform 5">
                  <a:extLst>
                    <a:ext uri="{FF2B5EF4-FFF2-40B4-BE49-F238E27FC236}">
                      <a16:creationId xmlns:a16="http://schemas.microsoft.com/office/drawing/2014/main" id="{7872520C-1B2C-4B93-9848-0721DE0CBF3F}"/>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7" name="Freeform 7">
                  <a:extLst>
                    <a:ext uri="{FF2B5EF4-FFF2-40B4-BE49-F238E27FC236}">
                      <a16:creationId xmlns:a16="http://schemas.microsoft.com/office/drawing/2014/main" id="{93E04354-1E07-4A21-9EFD-337D2B69178C}"/>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991F1E34-D486-4410-9117-E1EF0A0DDC00}"/>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EF5B1D3-A041-45FE-AA0E-3B97A164AB8B}"/>
                  </a:ext>
                </a:extLst>
              </p:cNvPr>
              <p:cNvGrpSpPr/>
              <p:nvPr/>
            </p:nvGrpSpPr>
            <p:grpSpPr>
              <a:xfrm>
                <a:off x="3396058" y="1919912"/>
                <a:ext cx="3049507" cy="3356245"/>
                <a:chOff x="937269" y="1398245"/>
                <a:chExt cx="4457057" cy="4905375"/>
              </a:xfrm>
            </p:grpSpPr>
            <p:sp>
              <p:nvSpPr>
                <p:cNvPr id="30" name="Freeform 6">
                  <a:extLst>
                    <a:ext uri="{FF2B5EF4-FFF2-40B4-BE49-F238E27FC236}">
                      <a16:creationId xmlns:a16="http://schemas.microsoft.com/office/drawing/2014/main" id="{7DED2EC3-C133-4C85-AFB4-82EE605FDF4B}"/>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5">
                  <a:extLst>
                    <a:ext uri="{FF2B5EF4-FFF2-40B4-BE49-F238E27FC236}">
                      <a16:creationId xmlns:a16="http://schemas.microsoft.com/office/drawing/2014/main" id="{A9E23E76-A35C-4F4F-8855-BFE1F7534567}"/>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2" name="Freeform 5">
                  <a:extLst>
                    <a:ext uri="{FF2B5EF4-FFF2-40B4-BE49-F238E27FC236}">
                      <a16:creationId xmlns:a16="http://schemas.microsoft.com/office/drawing/2014/main" id="{A721FE9D-BB59-401C-B15A-91193A0FE67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3" name="Freeform 7">
                  <a:extLst>
                    <a:ext uri="{FF2B5EF4-FFF2-40B4-BE49-F238E27FC236}">
                      <a16:creationId xmlns:a16="http://schemas.microsoft.com/office/drawing/2014/main" id="{CDCAD7E8-5A10-4390-9A66-40B7F19DFA47}"/>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3" name="Straight Connector 22">
                <a:extLst>
                  <a:ext uri="{FF2B5EF4-FFF2-40B4-BE49-F238E27FC236}">
                    <a16:creationId xmlns:a16="http://schemas.microsoft.com/office/drawing/2014/main" id="{0F90CD92-D788-4436-BCC3-FF654795507D}"/>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D26A071-39AC-42D1-AA18-5579B6B009B8}"/>
                  </a:ext>
                </a:extLst>
              </p:cNvPr>
              <p:cNvGrpSpPr/>
              <p:nvPr/>
            </p:nvGrpSpPr>
            <p:grpSpPr>
              <a:xfrm>
                <a:off x="5790079" y="1919912"/>
                <a:ext cx="3049507" cy="3356245"/>
                <a:chOff x="937269" y="1398245"/>
                <a:chExt cx="4457057" cy="4905375"/>
              </a:xfrm>
            </p:grpSpPr>
            <p:sp>
              <p:nvSpPr>
                <p:cNvPr id="26" name="Freeform 6">
                  <a:extLst>
                    <a:ext uri="{FF2B5EF4-FFF2-40B4-BE49-F238E27FC236}">
                      <a16:creationId xmlns:a16="http://schemas.microsoft.com/office/drawing/2014/main" id="{DF492419-D829-44B7-B3EB-C97AEBECEC02}"/>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5">
                  <a:extLst>
                    <a:ext uri="{FF2B5EF4-FFF2-40B4-BE49-F238E27FC236}">
                      <a16:creationId xmlns:a16="http://schemas.microsoft.com/office/drawing/2014/main" id="{EB62E679-9377-420F-AB6E-A88E2640A86E}"/>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8" name="Freeform 5">
                  <a:extLst>
                    <a:ext uri="{FF2B5EF4-FFF2-40B4-BE49-F238E27FC236}">
                      <a16:creationId xmlns:a16="http://schemas.microsoft.com/office/drawing/2014/main" id="{D4611F9D-2273-4D33-9D8F-FFA01DD7BF80}"/>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7">
                  <a:extLst>
                    <a:ext uri="{FF2B5EF4-FFF2-40B4-BE49-F238E27FC236}">
                      <a16:creationId xmlns:a16="http://schemas.microsoft.com/office/drawing/2014/main" id="{1FAFB543-38BD-41B9-B0CB-5B61BC0C7C5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25" name="Straight Connector 24">
                <a:extLst>
                  <a:ext uri="{FF2B5EF4-FFF2-40B4-BE49-F238E27FC236}">
                    <a16:creationId xmlns:a16="http://schemas.microsoft.com/office/drawing/2014/main" id="{D2C06F6F-26DF-4F22-9A71-B8F47B466236}"/>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3DBE26AB-A23E-4DFC-AECA-3AB37710B673}"/>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12" name="TextBox 11">
              <a:extLst>
                <a:ext uri="{FF2B5EF4-FFF2-40B4-BE49-F238E27FC236}">
                  <a16:creationId xmlns:a16="http://schemas.microsoft.com/office/drawing/2014/main" id="{A60EC90D-EDB2-4BA3-854A-2B2C4E42F0D9}"/>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13" name="TextBox 12">
              <a:extLst>
                <a:ext uri="{FF2B5EF4-FFF2-40B4-BE49-F238E27FC236}">
                  <a16:creationId xmlns:a16="http://schemas.microsoft.com/office/drawing/2014/main" id="{E3A21032-02A1-45B4-8FC6-4645C2775C22}"/>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14" name="TextBox 13">
              <a:extLst>
                <a:ext uri="{FF2B5EF4-FFF2-40B4-BE49-F238E27FC236}">
                  <a16:creationId xmlns:a16="http://schemas.microsoft.com/office/drawing/2014/main" id="{27BECDFE-684B-4DAC-A449-BAB4F6E8E14D}"/>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15" name="TextBox 14">
              <a:extLst>
                <a:ext uri="{FF2B5EF4-FFF2-40B4-BE49-F238E27FC236}">
                  <a16:creationId xmlns:a16="http://schemas.microsoft.com/office/drawing/2014/main" id="{A59A0894-EFDC-4DE3-B4DD-EE15A6F5D633}"/>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16" name="TextBox 15">
              <a:extLst>
                <a:ext uri="{FF2B5EF4-FFF2-40B4-BE49-F238E27FC236}">
                  <a16:creationId xmlns:a16="http://schemas.microsoft.com/office/drawing/2014/main" id="{6211B0DA-4828-421D-A2C7-A37F549353CB}"/>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17" name="TextBox 16">
              <a:extLst>
                <a:ext uri="{FF2B5EF4-FFF2-40B4-BE49-F238E27FC236}">
                  <a16:creationId xmlns:a16="http://schemas.microsoft.com/office/drawing/2014/main" id="{F59CF67F-600B-42D1-976F-761CB789955D}"/>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grpSp>
    </p:spTree>
    <p:extLst>
      <p:ext uri="{BB962C8B-B14F-4D97-AF65-F5344CB8AC3E}">
        <p14:creationId xmlns:p14="http://schemas.microsoft.com/office/powerpoint/2010/main" val="4255855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2" name="Footer Placeholder 45">
            <a:extLst>
              <a:ext uri="{FF2B5EF4-FFF2-40B4-BE49-F238E27FC236}">
                <a16:creationId xmlns:a16="http://schemas.microsoft.com/office/drawing/2014/main" id="{73EB1931-A37C-4241-B7E7-7615F218DFF0}"/>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915820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Footer Placeholder 45">
            <a:extLst>
              <a:ext uri="{FF2B5EF4-FFF2-40B4-BE49-F238E27FC236}">
                <a16:creationId xmlns:a16="http://schemas.microsoft.com/office/drawing/2014/main" id="{8D87ABBB-9746-453C-AE57-AF79A45F43B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582CA954-79D6-488B-BE8E-9AA88F08D6F5}"/>
              </a:ext>
            </a:extLst>
          </p:cNvPr>
          <p:cNvPicPr>
            <a:picLocks noChangeAspect="1"/>
          </p:cNvPicPr>
          <p:nvPr/>
        </p:nvPicPr>
        <p:blipFill>
          <a:blip r:embed="rId3"/>
          <a:stretch>
            <a:fillRect/>
          </a:stretch>
        </p:blipFill>
        <p:spPr>
          <a:xfrm>
            <a:off x="6096000" y="3198734"/>
            <a:ext cx="5614980" cy="2416875"/>
          </a:xfrm>
          <a:prstGeom prst="rect">
            <a:avLst/>
          </a:prstGeom>
        </p:spPr>
      </p:pic>
    </p:spTree>
    <p:extLst>
      <p:ext uri="{BB962C8B-B14F-4D97-AF65-F5344CB8AC3E}">
        <p14:creationId xmlns:p14="http://schemas.microsoft.com/office/powerpoint/2010/main" val="27517672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10528</TotalTime>
  <Words>2112</Words>
  <Application>Microsoft Office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699</cp:revision>
  <dcterms:created xsi:type="dcterms:W3CDTF">2016-07-10T03:33:26Z</dcterms:created>
  <dcterms:modified xsi:type="dcterms:W3CDTF">2022-01-29T16:15:07Z</dcterms:modified>
</cp:coreProperties>
</file>